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1"/>
  </p:sldMasterIdLst>
  <p:notesMasterIdLst>
    <p:notesMasterId r:id="rId39"/>
  </p:notesMasterIdLst>
  <p:sldIdLst>
    <p:sldId id="290" r:id="rId2"/>
    <p:sldId id="283" r:id="rId3"/>
    <p:sldId id="294" r:id="rId4"/>
    <p:sldId id="295" r:id="rId5"/>
    <p:sldId id="303" r:id="rId6"/>
    <p:sldId id="304" r:id="rId7"/>
    <p:sldId id="301" r:id="rId8"/>
    <p:sldId id="302" r:id="rId9"/>
    <p:sldId id="296" r:id="rId10"/>
    <p:sldId id="300" r:id="rId11"/>
    <p:sldId id="297" r:id="rId12"/>
    <p:sldId id="299" r:id="rId13"/>
    <p:sldId id="298" r:id="rId14"/>
    <p:sldId id="292" r:id="rId15"/>
    <p:sldId id="305" r:id="rId16"/>
    <p:sldId id="315" r:id="rId17"/>
    <p:sldId id="314" r:id="rId18"/>
    <p:sldId id="311" r:id="rId19"/>
    <p:sldId id="312" r:id="rId20"/>
    <p:sldId id="310" r:id="rId21"/>
    <p:sldId id="309" r:id="rId22"/>
    <p:sldId id="308" r:id="rId23"/>
    <p:sldId id="306" r:id="rId24"/>
    <p:sldId id="307" r:id="rId25"/>
    <p:sldId id="288" r:id="rId26"/>
    <p:sldId id="316" r:id="rId27"/>
    <p:sldId id="317" r:id="rId28"/>
    <p:sldId id="326" r:id="rId29"/>
    <p:sldId id="325" r:id="rId30"/>
    <p:sldId id="324" r:id="rId31"/>
    <p:sldId id="327" r:id="rId32"/>
    <p:sldId id="323" r:id="rId33"/>
    <p:sldId id="322" r:id="rId34"/>
    <p:sldId id="321" r:id="rId35"/>
    <p:sldId id="320" r:id="rId36"/>
    <p:sldId id="329" r:id="rId37"/>
    <p:sldId id="293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7D3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71" autoAdjust="0"/>
  </p:normalViewPr>
  <p:slideViewPr>
    <p:cSldViewPr>
      <p:cViewPr>
        <p:scale>
          <a:sx n="50" d="100"/>
          <a:sy n="50" d="100"/>
        </p:scale>
        <p:origin x="-44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5FE2E-BA91-4422-ABB9-0D1B9F44525B}" type="datetimeFigureOut">
              <a:rPr lang="en-US" smtClean="0"/>
              <a:pPr/>
              <a:t>3/26/2009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9082B-1618-4DE5-9BD8-E2AD9017D4A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ure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3684" y="2403658"/>
            <a:ext cx="2936631" cy="2919046"/>
          </a:xfrm>
        </p:spPr>
      </p:pic>
      <p:sp>
        <p:nvSpPr>
          <p:cNvPr id="6" name="Rectangle 5"/>
          <p:cNvSpPr/>
          <p:nvPr/>
        </p:nvSpPr>
        <p:spPr>
          <a:xfrm>
            <a:off x="1" y="0"/>
            <a:ext cx="9144000" cy="66479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0070C0"/>
                </a:solidFill>
              </a:rPr>
              <a:t>Amateur Radio                  Technician Class </a:t>
            </a:r>
          </a:p>
          <a:p>
            <a:pPr algn="ctr"/>
            <a:r>
              <a:rPr lang="en-US" sz="3600" b="1" cap="none" spc="0" dirty="0" smtClean="0">
                <a:ln w="11430"/>
                <a:solidFill>
                  <a:srgbClr val="0070C0"/>
                </a:solidFill>
              </a:rPr>
              <a:t>Question Pool Q&amp;A</a:t>
            </a: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endParaRPr lang="en-US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1200" b="1" dirty="0" smtClean="0"/>
          </a:p>
          <a:p>
            <a:pPr algn="ctr"/>
            <a:r>
              <a:rPr lang="en-US" sz="2400" b="1" dirty="0" smtClean="0"/>
              <a:t>Valid until June 30, 2010</a:t>
            </a:r>
            <a:r>
              <a:rPr lang="en-US" sz="2400" dirty="0" smtClean="0"/>
              <a:t> </a:t>
            </a:r>
            <a:endParaRPr lang="en-US" sz="24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r>
              <a:rPr lang="en-US" sz="2800" b="1" dirty="0" smtClean="0">
                <a:solidFill>
                  <a:srgbClr val="0070C0"/>
                </a:solidFill>
                <a:latin typeface="Arial Black" pitchFamily="34" charset="0"/>
              </a:rPr>
              <a:t>T6  -  COMMUNICATIONS MODES AND METHODS</a:t>
            </a:r>
            <a:endParaRPr lang="en-US" sz="2800" b="1" cap="none" spc="0" dirty="0">
              <a:ln w="11430"/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T6A08 - </a:t>
            </a:r>
            <a:r>
              <a:rPr lang="en-US" sz="3100" dirty="0" smtClean="0">
                <a:latin typeface="Arial Black" pitchFamily="34" charset="0"/>
              </a:rPr>
              <a:t>What is the primary advantage of single sideband over FM for voice transmissions?</a:t>
            </a:r>
            <a:br>
              <a:rPr lang="en-US" sz="3100" dirty="0" smtClean="0">
                <a:latin typeface="Arial Black" pitchFamily="34" charset="0"/>
              </a:rPr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SSB signals are easier to tune in than FM signals </a:t>
            </a:r>
          </a:p>
          <a:p>
            <a:pPr marL="514350" indent="-514350"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SSB signals are less likely to be bothered by noise interference than FM signals. </a:t>
            </a:r>
          </a:p>
          <a:p>
            <a:pPr marL="514350" indent="-514350"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SSB signals use much less bandwidth than FM signals</a:t>
            </a:r>
          </a:p>
          <a:p>
            <a:pPr marL="514350" indent="-514350"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SSB signals have no advantages at all in comparison to other modes.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3333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/>
            </a:r>
            <a:b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T6A09 - </a:t>
            </a:r>
            <a:r>
              <a:rPr lang="en-US" sz="2700" dirty="0" smtClean="0">
                <a:latin typeface="Arial Black" pitchFamily="34" charset="0"/>
              </a:rPr>
              <a:t>What is the approximate bandwidth of a single-sideband voice signal?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 kHz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2 kHz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Between 3 and 6 kHz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Between 2 and 3 kHz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7407E-6 L -0.00538 -0.4634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23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T6A10 - </a:t>
            </a:r>
            <a:r>
              <a:rPr lang="en-US" sz="3100" dirty="0" smtClean="0">
                <a:latin typeface="Arial Black" pitchFamily="34" charset="0"/>
              </a:rPr>
              <a:t>What is the approximate band-width of a frequency-modulated voice signal?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Less than 500 Hz 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About 150 kHz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Between 5 and 15 kHz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More than 30 kHz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85185E-6 L -0.00347 -0.3057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5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T6A11 - </a:t>
            </a:r>
            <a:r>
              <a:rPr lang="en-US" sz="2700" dirty="0" smtClean="0">
                <a:latin typeface="Arial Black" pitchFamily="34" charset="0"/>
              </a:rPr>
              <a:t>What is the normal bandwidth required for a conventional fast-scan TV transmission using combined video and audio on the 70-centimeter band?</a:t>
            </a:r>
            <a:br>
              <a:rPr lang="en-US" sz="2700" dirty="0" smtClean="0">
                <a:latin typeface="Arial Black" pitchFamily="34" charset="0"/>
              </a:rPr>
            </a:br>
            <a:endParaRPr lang="en-US" sz="27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 fontScale="92500"/>
          </a:bodyPr>
          <a:lstStyle/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More than 10 MHz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About 6 MHz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About 3 MHz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About 1 MHz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5DA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44444E-6 L 0.00816 -0.1465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7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T6B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37042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endParaRPr lang="en-US" sz="800" dirty="0" smtClean="0">
              <a:latin typeface="Arial Black" pitchFamily="34" charset="0"/>
            </a:endParaRPr>
          </a:p>
          <a:p>
            <a:pPr marL="971550" lvl="1" indent="-7429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3200" b="1" dirty="0" smtClean="0"/>
          </a:p>
          <a:p>
            <a:pPr marL="971550" lvl="1" indent="-7429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3200" b="1" dirty="0" smtClean="0"/>
          </a:p>
          <a:p>
            <a:pPr marL="971550" lvl="1" indent="-7429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Voice communications,</a:t>
            </a:r>
          </a:p>
          <a:p>
            <a:pPr marL="971550" lvl="1" indent="-7429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3200" dirty="0" smtClean="0">
              <a:latin typeface="Arial Black" pitchFamily="34" charset="0"/>
            </a:endParaRPr>
          </a:p>
          <a:p>
            <a:pPr marL="971550" lvl="1" indent="-7429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EchoLink and IRLP</a:t>
            </a:r>
            <a:endParaRPr lang="en-US" sz="3200" b="1" dirty="0" smtClean="0">
              <a:latin typeface="Arial Black" pitchFamily="34" charset="0"/>
            </a:endParaRPr>
          </a:p>
          <a:p>
            <a:pPr marL="971550" lvl="1" indent="-7429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3200" b="1" i="1" dirty="0" smtClean="0">
              <a:solidFill>
                <a:srgbClr val="FF0000"/>
              </a:solidFill>
            </a:endParaRPr>
          </a:p>
          <a:p>
            <a:pPr marL="971550" lvl="1" indent="-7429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3200" b="1" i="1" dirty="0" smtClean="0">
              <a:solidFill>
                <a:srgbClr val="FF0000"/>
              </a:solidFill>
            </a:endParaRPr>
          </a:p>
          <a:p>
            <a:pPr marL="971550" lvl="1" indent="-742950" algn="ctr">
              <a:buClr>
                <a:srgbClr val="337D3C"/>
              </a:buClr>
              <a:buSzPct val="150000"/>
            </a:pPr>
            <a:r>
              <a:rPr lang="en-US" sz="3200" b="1" i="1" dirty="0" smtClean="0">
                <a:solidFill>
                  <a:srgbClr val="FF0000"/>
                </a:solidFill>
              </a:rPr>
              <a:t>1 exam question</a:t>
            </a: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T6B01 - </a:t>
            </a:r>
            <a:r>
              <a:rPr lang="en-US" sz="3100" dirty="0" smtClean="0">
                <a:latin typeface="Arial Black" pitchFamily="34" charset="0"/>
              </a:rPr>
              <a:t>How is information transmitted between stations using Echolink?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APRS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PSK31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Internet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Atmospheric ducting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0.0026 -0.2946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4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T6B02 - </a:t>
            </a:r>
            <a:r>
              <a:rPr lang="en-US" sz="3200" dirty="0" smtClean="0">
                <a:latin typeface="Arial Black" pitchFamily="34" charset="0"/>
                <a:ea typeface="Times New Roman"/>
                <a:cs typeface="Times New Roman"/>
              </a:rPr>
              <a:t>What does the abbreviation IRLP mean? </a:t>
            </a:r>
            <a:br>
              <a:rPr lang="en-US" sz="3200" dirty="0" smtClean="0">
                <a:latin typeface="Arial Black" pitchFamily="34" charset="0"/>
                <a:ea typeface="Times New Roman"/>
                <a:cs typeface="Times New Roman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800100" indent="-800100">
              <a:lnSpc>
                <a:spcPct val="11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Internet Radio Linking Project  </a:t>
            </a:r>
          </a:p>
          <a:p>
            <a:pPr marL="800100" indent="-800100">
              <a:lnSpc>
                <a:spcPct val="110000"/>
              </a:lnSpc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800100" indent="-800100">
              <a:lnSpc>
                <a:spcPct val="11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Internet Relay Language Protocol</a:t>
            </a:r>
          </a:p>
          <a:p>
            <a:pPr marL="800100" indent="-800100">
              <a:lnSpc>
                <a:spcPct val="110000"/>
              </a:lnSpc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800100" indent="-800100">
              <a:lnSpc>
                <a:spcPct val="11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International Repeater Linking Project</a:t>
            </a:r>
          </a:p>
          <a:p>
            <a:pPr marL="800100" indent="-800100">
              <a:lnSpc>
                <a:spcPct val="110000"/>
              </a:lnSpc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800100" indent="-800100">
              <a:lnSpc>
                <a:spcPct val="11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International Radio Linking Project</a:t>
            </a:r>
          </a:p>
          <a:p>
            <a:endParaRPr lang="en-US" sz="2800" dirty="0">
              <a:latin typeface="Arial Black" pitchFamily="34" charset="0"/>
              <a:ea typeface="Calibri"/>
              <a:cs typeface="Times New Roman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5DA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T6B03 - </a:t>
            </a:r>
            <a:r>
              <a:rPr lang="en-US" sz="3600" dirty="0" smtClean="0">
                <a:latin typeface="Arial Black" pitchFamily="34" charset="0"/>
              </a:rPr>
              <a:t>Who may operate on the Echolink system?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742950" indent="-742950">
              <a:buNone/>
            </a:pPr>
            <a:endParaRPr lang="en-US" sz="28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Only club stations</a:t>
            </a:r>
          </a:p>
          <a:p>
            <a:pPr marL="742950" indent="-742950"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Any licensed amateur radio operator</a:t>
            </a:r>
          </a:p>
          <a:p>
            <a:pPr marL="742950" indent="-7429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Technician class licensed amateur radio operators only</a:t>
            </a:r>
          </a:p>
          <a:p>
            <a:pPr marL="742950" indent="-7429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Any person, licensed or not, who is registered with the Echolink system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-3.33333E-6 -0.1222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/>
            </a:r>
            <a:b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/>
            </a:r>
            <a:b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/>
            </a:r>
            <a:b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T6B04 - </a:t>
            </a:r>
            <a:r>
              <a:rPr lang="en-US" sz="3600" dirty="0" smtClean="0">
                <a:latin typeface="Arial Black" pitchFamily="34" charset="0"/>
              </a:rPr>
              <a:t>What technology do Echolink and IRLP have in common?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Voice over Internet protocol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Ionospheric propagation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AC power lines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PSK31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T6B05 - </a:t>
            </a:r>
            <a:r>
              <a:rPr lang="en-US" sz="3600" dirty="0" smtClean="0">
                <a:latin typeface="Arial Black" pitchFamily="34" charset="0"/>
              </a:rPr>
              <a:t>What method is used to transfer data by IRLP?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/>
          </a:bodyPr>
          <a:lstStyle/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VHF Packet radio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PSK31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Voice over Internet protocol 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None of these answers are correct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96296E-6 L 0.00503 -0.2932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4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T6A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25501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914400" indent="-800100" algn="ctr">
              <a:buClr>
                <a:srgbClr val="337D3C"/>
              </a:buClr>
              <a:buSzPct val="150000"/>
            </a:pPr>
            <a:r>
              <a:rPr lang="en-US" sz="3200" b="1" dirty="0" smtClean="0"/>
              <a:t> </a:t>
            </a:r>
            <a:r>
              <a:rPr lang="en-US" sz="3200" dirty="0" smtClean="0"/>
              <a:t>Modulation Modes </a:t>
            </a:r>
          </a:p>
          <a:p>
            <a:pPr marL="914400" indent="-800100" algn="ctr">
              <a:buClr>
                <a:srgbClr val="337D3C"/>
              </a:buClr>
              <a:buSzPct val="150000"/>
            </a:pPr>
            <a:endParaRPr lang="en-US" sz="3200" dirty="0" smtClean="0"/>
          </a:p>
          <a:p>
            <a:pPr marL="914400" indent="-800100" algn="ctr">
              <a:buClr>
                <a:srgbClr val="337D3C"/>
              </a:buClr>
              <a:buSzPct val="150000"/>
            </a:pPr>
            <a:r>
              <a:rPr lang="en-US" sz="3200" dirty="0" smtClean="0"/>
              <a:t>Descriptions and bandwidth (AM, FM, SSB)</a:t>
            </a:r>
          </a:p>
          <a:p>
            <a:pPr marL="914400" indent="-800100" algn="ctr">
              <a:lnSpc>
                <a:spcPct val="150000"/>
              </a:lnSpc>
              <a:buClr>
                <a:srgbClr val="337D3C"/>
              </a:buClr>
              <a:buSzPct val="150000"/>
            </a:pPr>
            <a:endParaRPr lang="en-US" sz="3200" b="1" i="1" dirty="0" smtClean="0">
              <a:solidFill>
                <a:srgbClr val="FF0000"/>
              </a:solidFill>
            </a:endParaRPr>
          </a:p>
          <a:p>
            <a:pPr marL="914400" indent="-800100" algn="ctr">
              <a:lnSpc>
                <a:spcPct val="150000"/>
              </a:lnSpc>
              <a:buClr>
                <a:srgbClr val="337D3C"/>
              </a:buClr>
              <a:buSzPct val="150000"/>
            </a:pPr>
            <a:endParaRPr lang="en-US" sz="3200" b="1" i="1" dirty="0" smtClean="0">
              <a:solidFill>
                <a:srgbClr val="FF0000"/>
              </a:solidFill>
            </a:endParaRPr>
          </a:p>
          <a:p>
            <a:pPr marL="914400" indent="-800100" algn="ctr">
              <a:lnSpc>
                <a:spcPct val="150000"/>
              </a:lnSpc>
              <a:buClr>
                <a:srgbClr val="337D3C"/>
              </a:buClr>
              <a:buSzPct val="150000"/>
            </a:pPr>
            <a:r>
              <a:rPr lang="en-US" sz="3200" b="1" i="1" dirty="0" smtClean="0">
                <a:solidFill>
                  <a:srgbClr val="FF0000"/>
                </a:solidFill>
              </a:rPr>
              <a:t>1 exam question</a:t>
            </a:r>
          </a:p>
          <a:p>
            <a:pPr marL="971550" lvl="1" indent="-742950" algn="ctr">
              <a:lnSpc>
                <a:spcPct val="150000"/>
              </a:lnSpc>
              <a:buClr>
                <a:srgbClr val="337D3C"/>
              </a:buClr>
              <a:buSzPct val="150000"/>
            </a:pP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T6B06 - </a:t>
            </a:r>
            <a:r>
              <a:rPr lang="en-US" sz="3600" dirty="0" smtClean="0">
                <a:latin typeface="Arial Black" pitchFamily="34" charset="0"/>
              </a:rPr>
              <a:t>What does the term IRLP describe? 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method of encrypting data</a:t>
            </a:r>
          </a:p>
          <a:p>
            <a:pPr marL="685800" indent="-6858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method of linking between two or more amateur stations using the Internet</a:t>
            </a:r>
          </a:p>
          <a:p>
            <a:pPr marL="685800" indent="-6858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low powered radio using infra-red frequencies</a:t>
            </a:r>
          </a:p>
          <a:p>
            <a:pPr marL="685800" indent="-6858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An international logging program 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0.00434 -0.1101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5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T6B07 - </a:t>
            </a:r>
            <a:r>
              <a:rPr lang="en-US" sz="2800" dirty="0" smtClean="0">
                <a:latin typeface="Arial Black" pitchFamily="34" charset="0"/>
              </a:rPr>
              <a:t>Which one of the following allows computer-to-radio linking for voice transmission?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Grid modulation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EchoLink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AMTOR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Multiplex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5DA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33333E-6 L 0.00591 -0.1493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7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T6B08 - </a:t>
            </a:r>
            <a:r>
              <a:rPr lang="en-US" sz="2700" dirty="0" smtClean="0">
                <a:latin typeface="Arial Black" pitchFamily="34" charset="0"/>
              </a:rPr>
              <a:t>What are you listening to if you hear a brief tone and then a station from Russia calling CQ on a 2-meter repeater?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 ionospheric band opening on VHF</a:t>
            </a: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prohibited transmission</a:t>
            </a: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 Internet linked DX station</a:t>
            </a: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None of these answers are correct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T6B10 - </a:t>
            </a:r>
            <a:r>
              <a:rPr lang="en-US" sz="3600" dirty="0" smtClean="0">
                <a:latin typeface="Arial Black" pitchFamily="34" charset="0"/>
              </a:rPr>
              <a:t>Where might you find a list of active nodes using VoIP?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FCC Rulebook</a:t>
            </a:r>
          </a:p>
          <a:p>
            <a:pPr marL="742950" indent="-7429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From your local emergency coordinator</a:t>
            </a:r>
          </a:p>
          <a:p>
            <a:pPr marL="742950" indent="-7429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repeater directory or the Internet </a:t>
            </a:r>
          </a:p>
          <a:p>
            <a:pPr marL="742950" indent="-7429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local repeater frequency coordinator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82F5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00017 -0.2657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T6B11 - </a:t>
            </a:r>
            <a:r>
              <a:rPr lang="en-US" sz="2700" dirty="0" smtClean="0">
                <a:latin typeface="Arial Black" pitchFamily="34" charset="0"/>
              </a:rPr>
              <a:t>When using a portable transceiver how do you select a specific IRLP node?</a:t>
            </a: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Choose a specific CTCSS tone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Choose the correct DSC tone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Access the repeater autopatch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Use the keypad to transmit the IRLP node numbers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5DA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48148E-6 L 0.00711 -0.404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2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T6C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371600"/>
            <a:ext cx="7696200" cy="492442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1028700" indent="-857250">
              <a:spcBef>
                <a:spcPts val="1200"/>
              </a:spcBef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dirty="0" smtClean="0">
                <a:latin typeface="Arial Black" pitchFamily="34" charset="0"/>
              </a:rPr>
              <a:t>Non-voice communications </a:t>
            </a:r>
          </a:p>
          <a:p>
            <a:pPr marL="1028700" indent="-857250">
              <a:spcBef>
                <a:spcPts val="1200"/>
              </a:spcBef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dirty="0" smtClean="0">
                <a:latin typeface="Arial Black" pitchFamily="34" charset="0"/>
              </a:rPr>
              <a:t>Image communications, </a:t>
            </a:r>
          </a:p>
          <a:p>
            <a:pPr marL="1028700" indent="-857250">
              <a:spcBef>
                <a:spcPts val="1200"/>
              </a:spcBef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dirty="0" smtClean="0">
                <a:latin typeface="Arial Black" pitchFamily="34" charset="0"/>
              </a:rPr>
              <a:t>Data, </a:t>
            </a:r>
          </a:p>
          <a:p>
            <a:pPr marL="1028700" indent="-857250">
              <a:spcBef>
                <a:spcPts val="1200"/>
              </a:spcBef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dirty="0" smtClean="0">
                <a:latin typeface="Arial Black" pitchFamily="34" charset="0"/>
              </a:rPr>
              <a:t>CW, </a:t>
            </a:r>
          </a:p>
          <a:p>
            <a:pPr marL="1028700" indent="-857250">
              <a:spcBef>
                <a:spcPts val="1200"/>
              </a:spcBef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dirty="0" smtClean="0">
                <a:latin typeface="Arial Black" pitchFamily="34" charset="0"/>
              </a:rPr>
              <a:t>Packet, </a:t>
            </a:r>
          </a:p>
          <a:p>
            <a:pPr marL="1028700" indent="-857250">
              <a:spcBef>
                <a:spcPts val="1200"/>
              </a:spcBef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dirty="0" smtClean="0">
                <a:latin typeface="Arial Black" pitchFamily="34" charset="0"/>
              </a:rPr>
              <a:t>PSK31, </a:t>
            </a:r>
          </a:p>
          <a:p>
            <a:pPr marL="1028700" indent="-857250">
              <a:spcBef>
                <a:spcPts val="1200"/>
              </a:spcBef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dirty="0" smtClean="0">
                <a:latin typeface="Arial Black" pitchFamily="34" charset="0"/>
              </a:rPr>
              <a:t>Morse code techniques, </a:t>
            </a:r>
          </a:p>
          <a:p>
            <a:pPr marL="1028700" indent="-857250">
              <a:spcBef>
                <a:spcPts val="1200"/>
              </a:spcBef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dirty="0" smtClean="0">
                <a:latin typeface="Arial Black" pitchFamily="34" charset="0"/>
              </a:rPr>
              <a:t>Q signals</a:t>
            </a:r>
          </a:p>
          <a:p>
            <a:pPr marL="1028700" indent="-857250" algn="ctr">
              <a:buClr>
                <a:srgbClr val="337D3C"/>
              </a:buClr>
              <a:buSzPct val="150000"/>
            </a:pPr>
            <a:r>
              <a:rPr lang="en-US" sz="2400" b="1" i="1" dirty="0" smtClean="0">
                <a:solidFill>
                  <a:srgbClr val="FF0000"/>
                </a:solidFill>
                <a:latin typeface="Arial Black" pitchFamily="34" charset="0"/>
              </a:rPr>
              <a:t>1 exam question</a:t>
            </a:r>
            <a:endParaRPr lang="en-US" sz="2400" b="1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T6C01 - </a:t>
            </a:r>
            <a:r>
              <a:rPr lang="en-US" sz="3100" dirty="0" smtClean="0">
                <a:latin typeface="Arial Black" pitchFamily="34" charset="0"/>
              </a:rPr>
              <a:t>Which of the following is an example of a digital communications method?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Single sideband voice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Amateur television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FM voice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Packet radio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82F5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L -0.00191 -0.4523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22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T6C02 - </a:t>
            </a:r>
            <a:r>
              <a:rPr lang="en-US" sz="3600" dirty="0" smtClean="0">
                <a:latin typeface="Arial Black" pitchFamily="34" charset="0"/>
              </a:rPr>
              <a:t>What does the term APRS mean?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Automatic Position Reporting System</a:t>
            </a:r>
          </a:p>
          <a:p>
            <a:pPr marL="800100" indent="-8001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Associated Public Radio Station</a:t>
            </a:r>
          </a:p>
          <a:p>
            <a:pPr marL="800100" indent="-8001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Auto Planning Radio Set-up</a:t>
            </a:r>
          </a:p>
          <a:p>
            <a:pPr marL="800100" indent="-8001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Advanced Polar Radio System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5DA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541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T6C03 - </a:t>
            </a:r>
            <a:r>
              <a:rPr lang="en-US" sz="3100" dirty="0" smtClean="0">
                <a:latin typeface="Arial Black" pitchFamily="34" charset="0"/>
              </a:rPr>
              <a:t>What item is required along with your normal radio for sending automatic location reports?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connection to the vehicle speedometer</a:t>
            </a:r>
          </a:p>
          <a:p>
            <a:pPr marL="742950" indent="-742950">
              <a:buFont typeface="+mj-lt"/>
              <a:buAutoNum type="alphaUcPeriod"/>
            </a:pPr>
            <a:endParaRPr lang="en-US" sz="16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connection to a WWV receiver</a:t>
            </a:r>
          </a:p>
          <a:p>
            <a:pPr marL="742950" indent="-742950">
              <a:buFont typeface="+mj-lt"/>
              <a:buAutoNum type="alphaUcPeriod"/>
            </a:pPr>
            <a:endParaRPr lang="en-US" sz="16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connection to a broadcast FM sub-carrier receiver</a:t>
            </a:r>
          </a:p>
          <a:p>
            <a:pPr marL="742950" indent="-742950">
              <a:buNone/>
            </a:pPr>
            <a:endParaRPr lang="en-US" sz="16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global positioning system receiver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5DA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-3.33333E-6 -0.4606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T6C04 - </a:t>
            </a:r>
            <a:r>
              <a:rPr lang="en-US" sz="3600" dirty="0" smtClean="0">
                <a:latin typeface="Arial Black" pitchFamily="34" charset="0"/>
              </a:rPr>
              <a:t>What type of transmission is indicated by the term NTSC?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Normal Transmission mode in Static Circuit </a:t>
            </a:r>
          </a:p>
          <a:p>
            <a:pPr marL="685800" indent="-6858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special mode for earth satellite uplink</a:t>
            </a:r>
          </a:p>
          <a:p>
            <a:pPr marL="685800" indent="-6858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standard fast scan color television signal</a:t>
            </a:r>
          </a:p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frame compression scheme for TV signal  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5DA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3.33333E-6 -0.2951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T6A01 - </a:t>
            </a:r>
            <a:r>
              <a:rPr lang="en-US" sz="3100" dirty="0" smtClean="0">
                <a:latin typeface="Arial Black" pitchFamily="34" charset="0"/>
              </a:rPr>
              <a:t>What are phone transmissions?</a:t>
            </a:r>
            <a:br>
              <a:rPr lang="en-US" sz="3100" dirty="0" smtClean="0">
                <a:latin typeface="Arial Black" pitchFamily="34" charset="0"/>
              </a:rPr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628650" indent="-6286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use of telephones to set up an amateur radio contact</a:t>
            </a:r>
          </a:p>
          <a:p>
            <a:pPr marL="628650" indent="-6286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phone patch between amateur radio and the telephone system</a:t>
            </a:r>
          </a:p>
          <a:p>
            <a:pPr marL="628650" indent="-6286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Voice transmissions by radio</a:t>
            </a:r>
          </a:p>
          <a:p>
            <a:pPr marL="628650" indent="-6286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Placing the telephone handset near a radio transceiver's microphone and speaker to relay a telephone call 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T6C05 - </a:t>
            </a:r>
            <a:r>
              <a:rPr lang="en-US" sz="2400" dirty="0" smtClean="0">
                <a:latin typeface="Arial Black" pitchFamily="34" charset="0"/>
              </a:rPr>
              <a:t>What emission mode may be used by a Technician class operator in the 219 - 220 MHz frequency range?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571500" indent="-5715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Slow-scan television</a:t>
            </a:r>
          </a:p>
          <a:p>
            <a:pPr marL="571500" indent="-571500">
              <a:buFont typeface="+mj-lt"/>
              <a:buAutoNum type="alphaUcPeriod"/>
            </a:pPr>
            <a:endParaRPr lang="en-US" sz="16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Point-to-point digital message forwarding</a:t>
            </a:r>
          </a:p>
          <a:p>
            <a:pPr marL="571500" indent="-571500">
              <a:buFont typeface="+mj-lt"/>
              <a:buAutoNum type="alphaUcPeriod"/>
            </a:pPr>
            <a:endParaRPr lang="en-US" sz="16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FM voice</a:t>
            </a:r>
          </a:p>
          <a:p>
            <a:pPr marL="571500" indent="-571500">
              <a:buFont typeface="+mj-lt"/>
              <a:buAutoNum type="alphaUcPeriod"/>
            </a:pPr>
            <a:endParaRPr lang="en-US" sz="16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Fast-scan television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5DA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0.00278 -0.1020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5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T6C06 - </a:t>
            </a:r>
            <a:r>
              <a:rPr lang="en-US" sz="3600" dirty="0" smtClean="0">
                <a:latin typeface="Arial Black" pitchFamily="34" charset="0"/>
              </a:rPr>
              <a:t>What does the abbreviation PSK mean? 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Pulse Shift Keying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Phase Shift Keying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Packet Short Keying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Phased Slide Keying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5DA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-0.00052 -0.138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T6C07 - </a:t>
            </a:r>
            <a:r>
              <a:rPr lang="en-US" sz="3600" dirty="0" smtClean="0">
                <a:latin typeface="Arial Black" pitchFamily="34" charset="0"/>
              </a:rPr>
              <a:t>What is PSK31?  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571500" indent="-571500">
              <a:buNone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high-rate data transmission mode used to transmit files</a:t>
            </a:r>
          </a:p>
          <a:p>
            <a:pPr marL="685800" indent="-6858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method of reducing noise interference to FM signals</a:t>
            </a:r>
          </a:p>
          <a:p>
            <a:pPr marL="685800" indent="-6858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type of television signal</a:t>
            </a:r>
          </a:p>
          <a:p>
            <a:pPr marL="685800" indent="-6858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low-rate data transmission mode that works well in noisy conditions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5DA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0.01823 -0.4157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-20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T6C08 - </a:t>
            </a:r>
            <a:r>
              <a:rPr lang="en-US" sz="3100" dirty="0" smtClean="0">
                <a:latin typeface="Arial Black" pitchFamily="34" charset="0"/>
              </a:rPr>
              <a:t>What sending speed is recommended when using Morse code?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85800" indent="-6858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speeds below five WPM</a:t>
            </a:r>
          </a:p>
          <a:p>
            <a:pPr marL="685800" indent="-6858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highest speed your </a:t>
            </a:r>
            <a:r>
              <a:rPr lang="en-US" dirty="0" err="1" smtClean="0">
                <a:latin typeface="Arial Black" pitchFamily="34" charset="0"/>
              </a:rPr>
              <a:t>keyer</a:t>
            </a:r>
            <a:r>
              <a:rPr lang="en-US" dirty="0" smtClean="0">
                <a:latin typeface="Arial Black" pitchFamily="34" charset="0"/>
              </a:rPr>
              <a:t> will operate</a:t>
            </a:r>
          </a:p>
          <a:p>
            <a:pPr marL="685800" indent="-6858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Any speed at which you can reliably receive</a:t>
            </a:r>
          </a:p>
          <a:p>
            <a:pPr marL="685800" indent="-6858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highest speed at which you can control the </a:t>
            </a:r>
            <a:r>
              <a:rPr lang="en-US" dirty="0" err="1" smtClean="0">
                <a:latin typeface="Arial Black" pitchFamily="34" charset="0"/>
              </a:rPr>
              <a:t>keyer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5DA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 L 0.00591 -0.30625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T6C09 </a:t>
            </a:r>
            <a:r>
              <a:rPr lang="en-US" sz="3100" dirty="0" smtClean="0">
                <a:latin typeface="Arial Black" pitchFamily="34" charset="0"/>
              </a:rPr>
              <a:t>What is a practical reason for being able to copy CW when using repeaters?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85000" lnSpcReduction="10000"/>
          </a:bodyPr>
          <a:lstStyle/>
          <a:p>
            <a:pPr marL="628650" indent="-6286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send and receive messages others cannot overhear</a:t>
            </a:r>
          </a:p>
          <a:p>
            <a:pPr marL="628650" indent="-6286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conform with FCC licensing requirements</a:t>
            </a:r>
          </a:p>
          <a:p>
            <a:pPr marL="628650" indent="-6286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decode packet radio transmissions</a:t>
            </a:r>
          </a:p>
          <a:p>
            <a:pPr marL="628650" indent="-62865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recognize a repeater ID sent in Morse code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5DA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L -0.00781 -0.4354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21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T6C10 - </a:t>
            </a:r>
            <a:r>
              <a:rPr lang="en-US" sz="2700" dirty="0" smtClean="0">
                <a:latin typeface="Arial Black" pitchFamily="34" charset="0"/>
              </a:rPr>
              <a:t>What is the "Q" signal used to indicate that you are receiving interference from other stations?</a:t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628650" indent="-628650"/>
            <a:endParaRPr lang="en-US" dirty="0" smtClean="0">
              <a:latin typeface="Arial Black" pitchFamily="34" charset="0"/>
            </a:endParaRP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QRM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QRN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QTH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QSB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5DA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T6C11 - </a:t>
            </a:r>
            <a:r>
              <a:rPr lang="en-US" sz="3100" dirty="0" smtClean="0">
                <a:latin typeface="Arial Black" pitchFamily="34" charset="0"/>
              </a:rPr>
              <a:t>What is the "Q" signal used to indicate that you are changing frequency? 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700" dirty="0" smtClean="0">
                <a:latin typeface="Arial Black" pitchFamily="34" charset="0"/>
              </a:rPr>
              <a:t/>
            </a:r>
            <a:br>
              <a:rPr lang="en-US" sz="27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628650" indent="-628650"/>
            <a:endParaRPr lang="en-US" dirty="0" smtClean="0">
              <a:latin typeface="Arial Black" pitchFamily="34" charset="0"/>
            </a:endParaRP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QRU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QSY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QSL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QRZ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05DA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0.00313 -0.1599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457200"/>
            <a:ext cx="8001000" cy="5478423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END OF</a:t>
            </a: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 SUBELEMENT 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T6</a:t>
            </a:r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COMMUNICATIONS MODES AND METHODS</a:t>
            </a:r>
            <a:endParaRPr lang="en-US" sz="3200" b="1" dirty="0" smtClean="0">
              <a:ln w="1143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Now Go To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SUBELEMENT 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T7</a:t>
            </a:r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en-US" sz="2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SPECIAL OPERATIONS</a:t>
            </a:r>
            <a:endParaRPr lang="en-US" sz="3200" b="1" dirty="0" smtClean="0">
              <a:ln w="1143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en-US" sz="1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/>
            </a:r>
            <a:b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T6A02 - </a:t>
            </a:r>
            <a:r>
              <a:rPr lang="en-US" sz="3100" dirty="0" smtClean="0">
                <a:latin typeface="Arial Black" pitchFamily="34" charset="0"/>
              </a:rPr>
              <a:t>Which of the following is a form of amplitude modulation? </a:t>
            </a:r>
            <a:br>
              <a:rPr lang="en-US" sz="3100" dirty="0" smtClean="0">
                <a:latin typeface="Arial Black" pitchFamily="34" charset="0"/>
              </a:rPr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Frequency modulation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Phase modulation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Single sideband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Phase shift keying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0.00035 -0.3057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T6A03 - </a:t>
            </a:r>
            <a:r>
              <a:rPr lang="en-US" sz="2700" dirty="0" smtClean="0">
                <a:latin typeface="Arial Black" pitchFamily="34" charset="0"/>
              </a:rPr>
              <a:t>What name is given to an amateur radio station that is used to connect other amateur stations to the Internet?</a:t>
            </a:r>
            <a:r>
              <a:rPr lang="en-US" sz="2700" dirty="0" smtClean="0"/>
              <a:t/>
            </a:r>
            <a:br>
              <a:rPr lang="en-US" sz="2700" dirty="0" smtClean="0"/>
            </a:br>
            <a:endParaRPr lang="en-US" sz="27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gateway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repeater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digipeater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beacon station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T6A04 - </a:t>
            </a:r>
            <a:r>
              <a:rPr lang="en-US" sz="2700" dirty="0" smtClean="0">
                <a:latin typeface="Arial Black" pitchFamily="34" charset="0"/>
              </a:rPr>
              <a:t>Which type of voice modulation is most often used for long distance and weak signal contacts on the VHF and UHF bands? 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FM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AM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SSB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PM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85185E-6 L -0.00434 -0.3280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rgbClr val="92D050"/>
                </a:solidFill>
                <a:latin typeface="Arial Black" pitchFamily="34" charset="0"/>
              </a:rPr>
              <a:t>T6A05 - </a:t>
            </a:r>
            <a:r>
              <a:rPr lang="en-US" sz="2700" dirty="0" smtClean="0">
                <a:latin typeface="Arial Black" pitchFamily="34" charset="0"/>
              </a:rPr>
              <a:t>Which type of modulation is most commonly used for VHF and UHF voice repeaters? 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AM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SSB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PSK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FM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4666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rgbClr val="92D050"/>
                </a:solidFill>
                <a:latin typeface="Arial Black" pitchFamily="34" charset="0"/>
              </a:rPr>
              <a:t>T6A06 - </a:t>
            </a:r>
            <a:r>
              <a:rPr lang="en-US" sz="3600" dirty="0" smtClean="0">
                <a:latin typeface="Arial Black" pitchFamily="34" charset="0"/>
              </a:rPr>
              <a:t>Which emission type has the narrowest bandwidth?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FM voice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SSB voice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CW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Slow-scan TV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3.33333E-6 -0.3111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sz="3100" dirty="0" smtClean="0">
                <a:solidFill>
                  <a:srgbClr val="92D050"/>
                </a:solidFill>
                <a:latin typeface="Arial Black" pitchFamily="34" charset="0"/>
              </a:rPr>
              <a:t>T6A07 - </a:t>
            </a:r>
            <a:r>
              <a:rPr lang="en-US" sz="3100" dirty="0" smtClean="0">
                <a:latin typeface="Arial Black" pitchFamily="34" charset="0"/>
              </a:rPr>
              <a:t>Which sideband is normally used for VHF and UHF SSB communications?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31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742950" indent="-742950">
              <a:lnSpc>
                <a:spcPct val="200000"/>
              </a:lnSpc>
              <a:buFont typeface="+mj-lt"/>
              <a:buAutoNum type="alphaUcPeriod"/>
              <a:tabLst>
                <a:tab pos="742950" algn="l"/>
              </a:tabLst>
            </a:pPr>
            <a:r>
              <a:rPr lang="en-US" dirty="0" smtClean="0">
                <a:latin typeface="Arial Black" pitchFamily="34" charset="0"/>
              </a:rPr>
              <a:t>Upper sideband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  <a:tabLst>
                <a:tab pos="742950" algn="l"/>
              </a:tabLst>
            </a:pPr>
            <a:r>
              <a:rPr lang="en-US" dirty="0" smtClean="0">
                <a:latin typeface="Arial Black" pitchFamily="34" charset="0"/>
              </a:rPr>
              <a:t>Lower sideband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  <a:tabLst>
                <a:tab pos="742950" algn="l"/>
              </a:tabLst>
            </a:pPr>
            <a:r>
              <a:rPr lang="en-US" dirty="0" smtClean="0">
                <a:latin typeface="Arial Black" pitchFamily="34" charset="0"/>
              </a:rPr>
              <a:t>Suppressed sideband 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  <a:tabLst>
                <a:tab pos="742950" algn="l"/>
              </a:tabLst>
            </a:pPr>
            <a:r>
              <a:rPr lang="en-US" dirty="0" smtClean="0">
                <a:latin typeface="Arial Black" pitchFamily="34" charset="0"/>
              </a:rPr>
              <a:t>Inverted sideband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T6 - COMMUNICATIONS MODES AND METHODS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1197</TotalTime>
  <Words>879</Words>
  <Application>Microsoft Office PowerPoint</Application>
  <PresentationFormat>On-screen Show (4:3)</PresentationFormat>
  <Paragraphs>332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Slide 1</vt:lpstr>
      <vt:lpstr>T6A</vt:lpstr>
      <vt:lpstr> T6A01 - What are phone transmissions? </vt:lpstr>
      <vt:lpstr> T6A02 - Which of the following is a form of amplitude modulation?  </vt:lpstr>
      <vt:lpstr> T6A03 - What name is given to an amateur radio station that is used to connect other amateur stations to the Internet? </vt:lpstr>
      <vt:lpstr> T6A04 - Which type of voice modulation is most often used for long distance and weak signal contacts on the VHF and UHF bands?  </vt:lpstr>
      <vt:lpstr> T6A05 - Which type of modulation is most commonly used for VHF and UHF voice repeaters?  </vt:lpstr>
      <vt:lpstr> T6A06 - Which emission type has the narrowest bandwidth? </vt:lpstr>
      <vt:lpstr> T6A07 - Which sideband is normally used for VHF and UHF SSB communications? </vt:lpstr>
      <vt:lpstr> T6A08 - What is the primary advantage of single sideband over FM for voice transmissions? </vt:lpstr>
      <vt:lpstr> T6A09 - What is the approximate bandwidth of a single-sideband voice signal? </vt:lpstr>
      <vt:lpstr> T6A10 - What is the approximate band-width of a frequency-modulated voice signal? </vt:lpstr>
      <vt:lpstr> T6A11 - What is the normal bandwidth required for a conventional fast-scan TV transmission using combined video and audio on the 70-centimeter band? </vt:lpstr>
      <vt:lpstr>T6B</vt:lpstr>
      <vt:lpstr> T6B01 - How is information transmitted between stations using Echolink?  </vt:lpstr>
      <vt:lpstr>  T6B02 - What does the abbreviation IRLP mean?    </vt:lpstr>
      <vt:lpstr>  T6B03 - Who may operate on the Echolink system?   </vt:lpstr>
      <vt:lpstr>   T6B04 - What technology do Echolink and IRLP have in common?    </vt:lpstr>
      <vt:lpstr>   T6B05 - What method is used to transfer data by IRLP?    </vt:lpstr>
      <vt:lpstr>  T6B06 - What does the term IRLP describe?    </vt:lpstr>
      <vt:lpstr>  T6B07 - Which one of the following allows computer-to-radio linking for voice transmission?   </vt:lpstr>
      <vt:lpstr>  T6B08 - What are you listening to if you hear a brief tone and then a station from Russia calling CQ on a 2-meter repeater?   </vt:lpstr>
      <vt:lpstr>  T6B10 - Where might you find a list of active nodes using VoIP?   </vt:lpstr>
      <vt:lpstr>  T6B11 - When using a portable transceiver how do you select a specific IRLP node?   </vt:lpstr>
      <vt:lpstr>T6C</vt:lpstr>
      <vt:lpstr>   T6C01 - Which of the following is an example of a digital communications method?    </vt:lpstr>
      <vt:lpstr>   T6C02 - What does the term APRS mean?    </vt:lpstr>
      <vt:lpstr>    T6C03 - What item is required along with your normal radio for sending automatic location reports?     </vt:lpstr>
      <vt:lpstr>  T6C04 - What type of transmission is indicated by the term NTSC?    </vt:lpstr>
      <vt:lpstr>  T6C05 - What emission mode may be used by a Technician class operator in the 219 - 220 MHz frequency range?   </vt:lpstr>
      <vt:lpstr>  T6C06 - What does the abbreviation PSK mean?    </vt:lpstr>
      <vt:lpstr>   T6C07 - What is PSK31?       </vt:lpstr>
      <vt:lpstr>  T6C08 - What sending speed is recommended when using Morse code?   </vt:lpstr>
      <vt:lpstr>  T6C09 What is a practical reason for being able to copy CW when using repeaters?   </vt:lpstr>
      <vt:lpstr>   T6C10 - What is the "Q" signal used to indicate that you are receiving interference from other stations?    </vt:lpstr>
      <vt:lpstr>   T6C11 - What is the "Q" signal used to indicate that you are changing frequency?      </vt:lpstr>
      <vt:lpstr>Slide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Amateur Radio Technician Class Q&amp;A - T6</dc:title>
  <dc:subject>-  COMMUNICATIONS MODES AND METHODS</dc:subject>
  <dc:creator>Joseph Pirkle - AD4IH</dc:creator>
  <dc:description>Valid until June 30, 2010 _x000d_
</dc:description>
  <cp:lastModifiedBy>Joseph Pirkle</cp:lastModifiedBy>
  <cp:revision>128</cp:revision>
  <dcterms:created xsi:type="dcterms:W3CDTF">2009-03-17T22:54:02Z</dcterms:created>
  <dcterms:modified xsi:type="dcterms:W3CDTF">2009-03-26T18:49:55Z</dcterms:modified>
</cp:coreProperties>
</file>